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1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5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5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3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1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6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6CB2DAE-B342-4B8E-B698-0067A133E317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macosx/" TargetMode="External"/><Relationship Id="rId2" Type="http://schemas.openxmlformats.org/officeDocument/2006/relationships/hyperlink" Target="https://xquartz.macosforge.org/landin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Rstudio basics: common issues with RMD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0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Troubleshooting and debugging is part of the programming experience. I cannot help you overcome all obstacles; instead you will learn to be self-sufficient.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the error messages – they can be very useful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What lines are mentioned?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What key words are mentioned?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the console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Error messages are here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Assess the state of execution </a:t>
            </a:r>
          </a:p>
        </p:txBody>
      </p:sp>
    </p:spTree>
    <p:extLst>
      <p:ext uri="{BB962C8B-B14F-4D97-AF65-F5344CB8AC3E}">
        <p14:creationId xmlns:p14="http://schemas.microsoft.com/office/powerpoint/2010/main" val="416425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Knitting RMD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Knitting RMD Files</a:t>
            </a:r>
          </a:p>
          <a:p>
            <a:pPr lvl="1"/>
            <a:r>
              <a:rPr lang="en-US" dirty="0" smtClean="0"/>
              <a:t>FIRST:  </a:t>
            </a:r>
            <a:r>
              <a:rPr lang="en-US" b="1" i="1" dirty="0" smtClean="0"/>
              <a:t>Read the tutorial I posted … it contains all info you will need.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Issues</a:t>
            </a:r>
          </a:p>
          <a:p>
            <a:pPr lvl="2"/>
            <a:r>
              <a:rPr lang="en-US" dirty="0" smtClean="0"/>
              <a:t>I/O</a:t>
            </a:r>
          </a:p>
          <a:p>
            <a:pPr lvl="3"/>
            <a:r>
              <a:rPr lang="en-US" dirty="0" smtClean="0"/>
              <a:t>Remove I/O if possible, otherwise you may not be able to knit … which is OK</a:t>
            </a:r>
            <a:endParaRPr lang="en-US" dirty="0"/>
          </a:p>
          <a:p>
            <a:pPr lvl="2"/>
            <a:r>
              <a:rPr lang="en-US" dirty="0"/>
              <a:t>View</a:t>
            </a:r>
            <a:r>
              <a:rPr lang="en-US" dirty="0" smtClean="0"/>
              <a:t>()</a:t>
            </a:r>
          </a:p>
          <a:p>
            <a:pPr lvl="3"/>
            <a:r>
              <a:rPr lang="en-US" dirty="0" smtClean="0"/>
              <a:t>Fix:  Simply remove or comment out this code as it is for viewing only</a:t>
            </a:r>
            <a:endParaRPr lang="en-US" dirty="0"/>
          </a:p>
          <a:p>
            <a:pPr lvl="2"/>
            <a:r>
              <a:rPr lang="en-US" dirty="0" err="1"/>
              <a:t>Xquartz</a:t>
            </a:r>
            <a:r>
              <a:rPr lang="en-US" dirty="0"/>
              <a:t> (Mac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Install and run </a:t>
            </a:r>
            <a:r>
              <a:rPr lang="en-US" dirty="0" err="1" smtClean="0"/>
              <a:t>xquartz</a:t>
            </a:r>
            <a:endParaRPr lang="en-US" dirty="0"/>
          </a:p>
          <a:p>
            <a:pPr lvl="3"/>
            <a:r>
              <a:rPr lang="en-US" dirty="0" smtClean="0"/>
              <a:t>See tutorial posted. </a:t>
            </a:r>
          </a:p>
          <a:p>
            <a:pPr lvl="2"/>
            <a:r>
              <a:rPr lang="en-US" dirty="0" smtClean="0"/>
              <a:t>R-Chunk Labels must be unique!!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0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109543" cy="4023360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A repository for documents which supports</a:t>
            </a:r>
          </a:p>
          <a:p>
            <a:pPr lvl="2"/>
            <a:r>
              <a:rPr lang="en-US" dirty="0" smtClean="0"/>
              <a:t>Version control</a:t>
            </a:r>
          </a:p>
          <a:p>
            <a:pPr lvl="2"/>
            <a:r>
              <a:rPr lang="en-US" dirty="0" smtClean="0"/>
              <a:t>Cloud storage / access </a:t>
            </a:r>
          </a:p>
          <a:p>
            <a:pPr lvl="2"/>
            <a:r>
              <a:rPr lang="en-US" dirty="0" smtClean="0"/>
              <a:t>Collaboration </a:t>
            </a:r>
          </a:p>
          <a:p>
            <a:endParaRPr lang="en-US" dirty="0"/>
          </a:p>
          <a:p>
            <a:r>
              <a:rPr lang="en-US" dirty="0" smtClean="0"/>
              <a:t>Course </a:t>
            </a:r>
          </a:p>
          <a:p>
            <a:pPr lvl="1"/>
            <a:r>
              <a:rPr lang="en-US" dirty="0" smtClean="0"/>
              <a:t>ALL course documents are on course </a:t>
            </a:r>
            <a:r>
              <a:rPr lang="en-US" dirty="0" err="1" smtClean="0"/>
              <a:t>Git</a:t>
            </a:r>
            <a:r>
              <a:rPr lang="en-US" dirty="0" smtClean="0"/>
              <a:t> Repository. </a:t>
            </a:r>
            <a:r>
              <a:rPr lang="en-US" dirty="0" smtClean="0">
                <a:solidFill>
                  <a:srgbClr val="FF0000"/>
                </a:solidFill>
              </a:rPr>
              <a:t>Do not use files on LMS.</a:t>
            </a:r>
          </a:p>
          <a:p>
            <a:pPr lvl="1"/>
            <a:r>
              <a:rPr lang="en-US" dirty="0" smtClean="0"/>
              <a:t>Get course documents by cloning the course repo</a:t>
            </a:r>
          </a:p>
          <a:p>
            <a:pPr lvl="1"/>
            <a:r>
              <a:rPr lang="en-US" dirty="0" smtClean="0"/>
              <a:t>You may also “link” Rstudio with </a:t>
            </a:r>
            <a:r>
              <a:rPr lang="en-US" dirty="0" err="1" smtClean="0"/>
              <a:t>Git</a:t>
            </a:r>
            <a:r>
              <a:rPr lang="en-US" dirty="0" smtClean="0"/>
              <a:t> but this is not necessary.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58" y="510771"/>
            <a:ext cx="6690271" cy="37632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160245" y="1982913"/>
            <a:ext cx="426378" cy="488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0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and pull (Fetch)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416038" cy="402336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nomenclature</a:t>
            </a:r>
          </a:p>
          <a:p>
            <a:pPr lvl="1"/>
            <a:r>
              <a:rPr lang="en-US" dirty="0" smtClean="0"/>
              <a:t>Clone:  download a copy of the repository</a:t>
            </a:r>
          </a:p>
          <a:p>
            <a:pPr lvl="2"/>
            <a:r>
              <a:rPr lang="en-US" dirty="0" smtClean="0"/>
              <a:t>Previous slide</a:t>
            </a:r>
          </a:p>
          <a:p>
            <a:pPr lvl="1"/>
            <a:r>
              <a:rPr lang="en-US" dirty="0" smtClean="0"/>
              <a:t>Pull: update your copy of the repository to include any recent updates </a:t>
            </a:r>
          </a:p>
          <a:p>
            <a:pPr lvl="1"/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Desktop or </a:t>
            </a:r>
            <a:r>
              <a:rPr lang="en-US" dirty="0" err="1" smtClean="0"/>
              <a:t>Git</a:t>
            </a:r>
            <a:r>
              <a:rPr lang="en-US" dirty="0" smtClean="0"/>
              <a:t> GUI</a:t>
            </a:r>
          </a:p>
          <a:p>
            <a:pPr lvl="1"/>
            <a:r>
              <a:rPr lang="en-US" dirty="0" smtClean="0"/>
              <a:t>Interface to manage repositories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err="1" smtClean="0"/>
              <a:t>Github</a:t>
            </a:r>
            <a:r>
              <a:rPr lang="en-US" dirty="0" smtClean="0"/>
              <a:t> desktop to help with pull requests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58" t="3042" r="29174" b="28620"/>
          <a:stretch/>
        </p:blipFill>
        <p:spPr>
          <a:xfrm>
            <a:off x="5928189" y="3238570"/>
            <a:ext cx="5065160" cy="28437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936787" y="2481209"/>
            <a:ext cx="1443519" cy="101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441724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RStudio</a:t>
            </a:r>
          </a:p>
          <a:p>
            <a:pPr lvl="1"/>
            <a:r>
              <a:rPr lang="en-US" dirty="0" smtClean="0"/>
              <a:t>What is Rstudio?</a:t>
            </a:r>
          </a:p>
          <a:p>
            <a:pPr lvl="1"/>
            <a:r>
              <a:rPr lang="en-US" dirty="0" smtClean="0"/>
              <a:t>R vs RMD</a:t>
            </a:r>
          </a:p>
          <a:p>
            <a:pPr lvl="1"/>
            <a:r>
              <a:rPr lang="en-US" dirty="0" smtClean="0"/>
              <a:t>RMD file vs Console</a:t>
            </a:r>
          </a:p>
          <a:p>
            <a:r>
              <a:rPr lang="en-US" dirty="0" smtClean="0"/>
              <a:t>Common Issues / FAQs</a:t>
            </a:r>
          </a:p>
          <a:p>
            <a:pPr lvl="1"/>
            <a:r>
              <a:rPr lang="en-US" dirty="0" smtClean="0"/>
              <a:t>Installing vs Loading Packages</a:t>
            </a:r>
          </a:p>
          <a:p>
            <a:pPr lvl="1"/>
            <a:r>
              <a:rPr lang="en-US" dirty="0" smtClean="0"/>
              <a:t>Set Working Directory</a:t>
            </a:r>
          </a:p>
          <a:p>
            <a:pPr lvl="1"/>
            <a:r>
              <a:rPr lang="en-US" dirty="0" smtClean="0"/>
              <a:t>Paths: Absolute vs Relative</a:t>
            </a:r>
          </a:p>
          <a:p>
            <a:pPr lvl="1"/>
            <a:r>
              <a:rPr lang="en-US" dirty="0" smtClean="0"/>
              <a:t>Pipe Operator:  Update tidyverse</a:t>
            </a:r>
          </a:p>
          <a:p>
            <a:pPr lvl="1"/>
            <a:r>
              <a:rPr lang="en-US" dirty="0" smtClean="0"/>
              <a:t>Macs</a:t>
            </a:r>
          </a:p>
          <a:p>
            <a:pPr lvl="2"/>
            <a:r>
              <a:rPr lang="en-US" dirty="0" smtClean="0"/>
              <a:t>XQuartz</a:t>
            </a:r>
          </a:p>
          <a:p>
            <a:pPr lvl="1"/>
            <a:r>
              <a:rPr lang="en-US" dirty="0" smtClean="0"/>
              <a:t>Trouble Shooting</a:t>
            </a:r>
          </a:p>
          <a:p>
            <a:pPr lvl="2"/>
            <a:r>
              <a:rPr lang="en-US" dirty="0" smtClean="0"/>
              <a:t>Read Error Messages</a:t>
            </a:r>
          </a:p>
          <a:p>
            <a:pPr lvl="2"/>
            <a:r>
              <a:rPr lang="en-US" dirty="0" smtClean="0"/>
              <a:t>Inspect Console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3549" y="2286000"/>
            <a:ext cx="338519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Knitting RMD Files</a:t>
            </a:r>
          </a:p>
          <a:p>
            <a:pPr lvl="1"/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Common Issues</a:t>
            </a:r>
          </a:p>
          <a:p>
            <a:pPr lvl="2"/>
            <a:r>
              <a:rPr lang="en-US" dirty="0" smtClean="0"/>
              <a:t>I/O</a:t>
            </a:r>
          </a:p>
          <a:p>
            <a:pPr lvl="2"/>
            <a:r>
              <a:rPr lang="en-US" dirty="0" smtClean="0"/>
              <a:t>View()</a:t>
            </a:r>
          </a:p>
          <a:p>
            <a:pPr lvl="2"/>
            <a:r>
              <a:rPr lang="en-US" dirty="0" err="1" smtClean="0"/>
              <a:t>Xquartz</a:t>
            </a:r>
            <a:r>
              <a:rPr lang="en-US" dirty="0" smtClean="0"/>
              <a:t> (Mac)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How do I get files</a:t>
            </a:r>
          </a:p>
          <a:p>
            <a:pPr lvl="1"/>
            <a:r>
              <a:rPr lang="en-US" dirty="0" smtClean="0"/>
              <a:t>Pull Requests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5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Rstudio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3219099" cy="4023360"/>
          </a:xfrm>
        </p:spPr>
        <p:txBody>
          <a:bodyPr/>
          <a:lstStyle/>
          <a:p>
            <a:r>
              <a:rPr lang="en-US" dirty="0" smtClean="0"/>
              <a:t>Interpreter</a:t>
            </a:r>
          </a:p>
          <a:p>
            <a:pPr lvl="1"/>
            <a:r>
              <a:rPr lang="en-US" dirty="0" smtClean="0"/>
              <a:t>Executes R code</a:t>
            </a:r>
          </a:p>
          <a:p>
            <a:pPr lvl="1"/>
            <a:endParaRPr lang="en-US" dirty="0"/>
          </a:p>
          <a:p>
            <a:r>
              <a:rPr lang="en-US" dirty="0" smtClean="0"/>
              <a:t>Interface</a:t>
            </a:r>
          </a:p>
          <a:p>
            <a:pPr lvl="1"/>
            <a:r>
              <a:rPr lang="en-US" dirty="0" smtClean="0"/>
              <a:t>Split into quadrants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Viewer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Environment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Console</a:t>
            </a:r>
          </a:p>
          <a:p>
            <a:pPr lvl="2"/>
            <a:r>
              <a:rPr lang="en-US" dirty="0" smtClean="0"/>
              <a:t>Files / Directory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63" y="2341786"/>
            <a:ext cx="6680311" cy="37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9330" y="2774022"/>
            <a:ext cx="3529173" cy="201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14873" y="2695254"/>
            <a:ext cx="3037726" cy="15120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6863" y="4687602"/>
            <a:ext cx="3621640" cy="1189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3501" y="4143071"/>
            <a:ext cx="3351088" cy="1677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Viewer vs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244784" cy="402336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Viewer</a:t>
            </a:r>
            <a:r>
              <a:rPr lang="en-US" dirty="0" smtClean="0"/>
              <a:t> vs </a:t>
            </a:r>
            <a:r>
              <a:rPr lang="en-US" dirty="0" smtClean="0">
                <a:solidFill>
                  <a:srgbClr val="FF0000"/>
                </a:solidFill>
              </a:rPr>
              <a:t>Console</a:t>
            </a:r>
          </a:p>
          <a:p>
            <a:pPr lvl="1"/>
            <a:r>
              <a:rPr lang="en-US" dirty="0" smtClean="0"/>
              <a:t>Files vs console</a:t>
            </a:r>
          </a:p>
          <a:p>
            <a:pPr lvl="1"/>
            <a:r>
              <a:rPr lang="en-US" dirty="0" smtClean="0"/>
              <a:t>Command prompt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13" y="1869174"/>
            <a:ext cx="6680311" cy="37576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08252" y="3333964"/>
            <a:ext cx="2337370" cy="85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33618" y="4289461"/>
            <a:ext cx="1356189" cy="672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6937" y="4577137"/>
            <a:ext cx="1363894" cy="33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2083804" cy="4023360"/>
          </a:xfrm>
        </p:spPr>
        <p:txBody>
          <a:bodyPr/>
          <a:lstStyle/>
          <a:p>
            <a:r>
              <a:rPr lang="en-US" dirty="0"/>
              <a:t>RMD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R-chunks</a:t>
            </a:r>
          </a:p>
          <a:p>
            <a:pPr lvl="1"/>
            <a:r>
              <a:rPr lang="en-US" dirty="0"/>
              <a:t>Plain Text</a:t>
            </a:r>
          </a:p>
          <a:p>
            <a:pPr lvl="1"/>
            <a:r>
              <a:rPr lang="en-US" dirty="0" smtClean="0"/>
              <a:t>Formatting</a:t>
            </a:r>
          </a:p>
          <a:p>
            <a:pPr lvl="2"/>
            <a:r>
              <a:rPr lang="en-US" dirty="0" smtClean="0"/>
              <a:t>See knit tutorial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Run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Run by chunk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749" b="12113"/>
          <a:stretch/>
        </p:blipFill>
        <p:spPr>
          <a:xfrm>
            <a:off x="3819234" y="1090512"/>
            <a:ext cx="8160433" cy="55836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62710" y="2804845"/>
            <a:ext cx="1844211" cy="27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47299" y="2794571"/>
            <a:ext cx="1977775" cy="128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62710" y="2804845"/>
            <a:ext cx="1988050" cy="307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8670" y="2635321"/>
            <a:ext cx="1869896" cy="549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32062" y="3184989"/>
            <a:ext cx="2083084" cy="18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55524" y="3077110"/>
            <a:ext cx="7803222" cy="153598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55524" y="3882352"/>
            <a:ext cx="7803222" cy="73074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818526" y="2084832"/>
            <a:ext cx="7767263" cy="2258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vs loading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794451" cy="4023360"/>
          </a:xfrm>
        </p:spPr>
        <p:txBody>
          <a:bodyPr/>
          <a:lstStyle/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We will use many packages throughout the term</a:t>
            </a:r>
          </a:p>
          <a:p>
            <a:pPr lvl="1"/>
            <a:r>
              <a:rPr lang="en-US" dirty="0" smtClean="0"/>
              <a:t>Each package will need to be installed once</a:t>
            </a:r>
          </a:p>
          <a:p>
            <a:pPr lvl="1"/>
            <a:r>
              <a:rPr lang="en-US" dirty="0" smtClean="0"/>
              <a:t>Each package to be used must be loaded prior to each use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Example</a:t>
            </a:r>
          </a:p>
          <a:p>
            <a:pPr lvl="2"/>
            <a:r>
              <a:rPr lang="en-US" dirty="0" smtClean="0"/>
              <a:t>Install tidyverse</a:t>
            </a:r>
          </a:p>
          <a:p>
            <a:pPr lvl="2"/>
            <a:r>
              <a:rPr lang="en-US" dirty="0" smtClean="0"/>
              <a:t>Load 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8952" b="2773"/>
          <a:stretch/>
        </p:blipFill>
        <p:spPr>
          <a:xfrm>
            <a:off x="5357727" y="1699552"/>
            <a:ext cx="6231522" cy="47968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40458" y="5137079"/>
            <a:ext cx="2717269" cy="103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640458" y="3832261"/>
            <a:ext cx="3123344" cy="157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9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085535" cy="1499616"/>
          </a:xfrm>
        </p:spPr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3388623" cy="4023360"/>
          </a:xfrm>
        </p:spPr>
        <p:txBody>
          <a:bodyPr/>
          <a:lstStyle/>
          <a:p>
            <a:r>
              <a:rPr lang="en-US" dirty="0" smtClean="0"/>
              <a:t>The working directory is the folder where you executing program has access</a:t>
            </a:r>
          </a:p>
          <a:p>
            <a:pPr lvl="1"/>
            <a:r>
              <a:rPr lang="en-US" dirty="0" smtClean="0"/>
              <a:t>To read files</a:t>
            </a:r>
          </a:p>
          <a:p>
            <a:pPr lvl="1"/>
            <a:r>
              <a:rPr lang="en-US" dirty="0" smtClean="0"/>
              <a:t>Load data</a:t>
            </a:r>
          </a:p>
          <a:p>
            <a:pPr lvl="1"/>
            <a:r>
              <a:rPr lang="en-US" dirty="0" smtClean="0"/>
              <a:t>Write files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298" b="36893"/>
          <a:stretch/>
        </p:blipFill>
        <p:spPr>
          <a:xfrm>
            <a:off x="4824927" y="480214"/>
            <a:ext cx="6964669" cy="3400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988" r="24378"/>
          <a:stretch/>
        </p:blipFill>
        <p:spPr>
          <a:xfrm>
            <a:off x="4880935" y="4066511"/>
            <a:ext cx="5043901" cy="23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 relative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97" y="2286000"/>
            <a:ext cx="5676472" cy="4023360"/>
          </a:xfrm>
        </p:spPr>
        <p:txBody>
          <a:bodyPr/>
          <a:lstStyle/>
          <a:p>
            <a:r>
              <a:rPr lang="en-US" dirty="0" smtClean="0"/>
              <a:t>Absolute path is a sequence of names of of folders starting at the root directory and ending at a file name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Relative path may only include the file name.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9523" y="3838971"/>
            <a:ext cx="8871736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load("C:/Users/jerem/Google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Drive/Online/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Lucida Console" panose="020B0609040504020204" pitchFamily="49" charset="0"/>
              </a:rPr>
              <a:t>Vandy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/llo8200repo/</a:t>
            </a:r>
            <a:r>
              <a:rPr lang="en-US" altLang="en-US" sz="1400" dirty="0" err="1" smtClean="0">
                <a:latin typeface="Lucida Console" panose="020B0609040504020204" pitchFamily="49" charset="0"/>
              </a:rPr>
              <a:t>cex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Lucida Console" panose="020B0609040504020204" pitchFamily="49" charset="0"/>
              </a:rPr>
              <a:t>.Rdata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")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3518" y="5191287"/>
            <a:ext cx="1820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load</a:t>
            </a:r>
            <a:r>
              <a:rPr lang="en-US" dirty="0" smtClean="0"/>
              <a:t>(“</a:t>
            </a:r>
            <a:r>
              <a:rPr lang="en-US" dirty="0" err="1" smtClean="0"/>
              <a:t>cex</a:t>
            </a:r>
            <a:r>
              <a:rPr lang="en-US" dirty="0" err="1" smtClean="0"/>
              <a:t>.Rdata</a:t>
            </a:r>
            <a:r>
              <a:rPr lang="en-US" dirty="0"/>
              <a:t>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920" t="21535"/>
          <a:stretch/>
        </p:blipFill>
        <p:spPr>
          <a:xfrm>
            <a:off x="7125128" y="585216"/>
            <a:ext cx="4753912" cy="27578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0402584" y="2661007"/>
            <a:ext cx="1293826" cy="211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49497" y="4772346"/>
            <a:ext cx="11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here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041259" y="1604563"/>
            <a:ext cx="277402" cy="358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01173" y="5375953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 absolute path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0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Pipe Operator:   %&gt;%</a:t>
            </a:r>
          </a:p>
          <a:p>
            <a:pPr marL="0" indent="0">
              <a:buNone/>
            </a:pPr>
            <a:r>
              <a:rPr lang="en-US" dirty="0" smtClean="0"/>
              <a:t>Common issues / fixes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update tidyverse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mac users</a:t>
            </a:r>
            <a:r>
              <a:rPr lang="en-US" dirty="0" smtClean="0"/>
              <a:t>: install </a:t>
            </a:r>
            <a:r>
              <a:rPr lang="en-US" dirty="0" err="1" smtClean="0"/>
              <a:t>xquartz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534346" y="1776542"/>
            <a:ext cx="6450458" cy="2862322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On </a:t>
            </a:r>
            <a:r>
              <a:rPr lang="en-US" b="1" u="sng" dirty="0">
                <a:solidFill>
                  <a:srgbClr val="000000"/>
                </a:solidFill>
                <a:latin typeface="Open Sans"/>
              </a:rPr>
              <a:t>Mac OS X 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if you use RStudio or R from the terminal, you must have a copy of XQuartz, the X11 window manager, installed. This is no longer a default install since Mac OS X 10.8. You need to install </a:t>
            </a:r>
            <a:r>
              <a:rPr lang="en-US" dirty="0" smtClean="0">
                <a:solidFill>
                  <a:srgbClr val="000000"/>
                </a:solidFill>
                <a:latin typeface="Open Sans"/>
              </a:rPr>
              <a:t>XQuartz. 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Logout and login for the installation to take effect. </a:t>
            </a:r>
            <a:endParaRPr lang="en-US" dirty="0" smtClean="0">
              <a:solidFill>
                <a:srgbClr val="000000"/>
              </a:solidFill>
              <a:latin typeface="Open Sans"/>
            </a:endParaRP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Open Sans"/>
              </a:rPr>
              <a:t>You 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can get it from </a:t>
            </a:r>
            <a:r>
              <a:rPr lang="en-US" u="sng" dirty="0">
                <a:solidFill>
                  <a:srgbClr val="800080"/>
                </a:solidFill>
                <a:latin typeface="Open Sans"/>
                <a:hlinkClick r:id="rId2"/>
              </a:rPr>
              <a:t>https://xquartz.macosforge.org/landing/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 </a:t>
            </a:r>
            <a:endParaRPr lang="en-US" dirty="0" smtClean="0">
              <a:solidFill>
                <a:srgbClr val="000000"/>
              </a:solidFill>
              <a:latin typeface="Open Sans"/>
            </a:endParaRP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Open Sans"/>
              </a:rPr>
              <a:t>This 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page is also linked from the </a:t>
            </a:r>
            <a:r>
              <a:rPr lang="en-US" u="sng" dirty="0">
                <a:solidFill>
                  <a:srgbClr val="800080"/>
                </a:solidFill>
                <a:latin typeface="Open Sans"/>
                <a:hlinkClick r:id="rId3"/>
              </a:rPr>
              <a:t>Download R for (Mac) OS X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 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8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214</TotalTime>
  <Words>543</Words>
  <Application>Microsoft Office PowerPoint</Application>
  <PresentationFormat>Widescreen</PresentationFormat>
  <Paragraphs>130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Lucida Console</vt:lpstr>
      <vt:lpstr>Open Sans</vt:lpstr>
      <vt:lpstr>Tw Cen MT</vt:lpstr>
      <vt:lpstr>Tw Cen MT Condensed</vt:lpstr>
      <vt:lpstr>Wingdings 3</vt:lpstr>
      <vt:lpstr>Integral</vt:lpstr>
      <vt:lpstr>Rstudio basics: common issues with RMD</vt:lpstr>
      <vt:lpstr>Outline</vt:lpstr>
      <vt:lpstr>Rstudio Interface</vt:lpstr>
      <vt:lpstr>Viewer vs console</vt:lpstr>
      <vt:lpstr>R vs rmd</vt:lpstr>
      <vt:lpstr>Installing vs loading packages</vt:lpstr>
      <vt:lpstr>Working directory</vt:lpstr>
      <vt:lpstr>Absolute vs relative paths</vt:lpstr>
      <vt:lpstr>Pipe operator</vt:lpstr>
      <vt:lpstr>Trouble shooting</vt:lpstr>
      <vt:lpstr>Knitting RMD files</vt:lpstr>
      <vt:lpstr>Github</vt:lpstr>
      <vt:lpstr>Clone and pull (Fetch) 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Overview</dc:title>
  <dc:creator>jeremy bolton</dc:creator>
  <cp:lastModifiedBy>jeremy bolton</cp:lastModifiedBy>
  <cp:revision>20</cp:revision>
  <dcterms:created xsi:type="dcterms:W3CDTF">2019-09-24T20:24:10Z</dcterms:created>
  <dcterms:modified xsi:type="dcterms:W3CDTF">2019-10-15T17:49:08Z</dcterms:modified>
</cp:coreProperties>
</file>